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  <p:sldId id="261" r:id="rId3"/>
    <p:sldId id="258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DAE949"/>
    <a:srgbClr val="E96F49"/>
    <a:srgbClr val="FF3300"/>
    <a:srgbClr val="47EBA1"/>
    <a:srgbClr val="EB4BC1"/>
    <a:srgbClr val="FBF7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2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2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36845-FD99-49DF-9684-9450BE69B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297F0-24BE-48E6-A5EC-DACDB6F81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3E46E-E735-48BC-8FF9-BF74B2AE1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3B7BF-A274-44F5-B400-9F5957323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99E3F-C2C8-4706-868A-FEDC1BA47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69D5E-5A93-4FF3-9566-C2538C350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6282D-4F11-4318-999D-BBE513C74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E38DC-579D-4F60-8D88-A606184B6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8D16D-553E-4827-9C3C-839C5766B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B7926-4C5F-46CF-AF98-4E122222B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F6619-DF36-4A0F-9739-B405910A5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048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9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0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0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0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0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161B5C2-0720-4A06-924C-37B6CA457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8137525" y="6437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914400" y="1371600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09600" y="1295400"/>
            <a:ext cx="3216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/>
              <a:t> </a:t>
            </a:r>
            <a:r>
              <a:rPr lang="en-US" sz="2800" u="sng"/>
              <a:t>Kiểm tra bài cũ :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838200" y="1865313"/>
            <a:ext cx="533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-Dấu gạch ngang có tác dụng gì ?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2057400" y="9144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 </a:t>
            </a:r>
            <a:r>
              <a:rPr lang="en-US" sz="2800"/>
              <a:t>Mở rộng vốn từ : Cái đẹp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04800" y="1676400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sng"/>
              <a:t>Bài tập 1</a:t>
            </a:r>
            <a:r>
              <a:rPr lang="en-US" sz="2800"/>
              <a:t>: Chọn nghĩa thích hợp với mỗi tục ngữ sau :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0" y="2133600"/>
            <a:ext cx="2514600" cy="1382713"/>
          </a:xfrm>
          <a:prstGeom prst="rect">
            <a:avLst/>
          </a:prstGeom>
          <a:solidFill>
            <a:srgbClr val="EB4BC1"/>
          </a:solidFill>
          <a:ln w="9525">
            <a:solidFill>
              <a:srgbClr val="EB4BC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Phẩm chất quý hơn vẻ đẹp bên ngoài</a:t>
            </a:r>
            <a:r>
              <a:rPr lang="en-US" sz="2400"/>
              <a:t>                                   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0" y="3657600"/>
            <a:ext cx="2514600" cy="1809750"/>
          </a:xfrm>
          <a:prstGeom prst="rect">
            <a:avLst/>
          </a:prstGeom>
          <a:solidFill>
            <a:srgbClr val="47EBA1"/>
          </a:solidFill>
          <a:ln w="9525">
            <a:solidFill>
              <a:srgbClr val="EB4BC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Hình thức thường thống nhất với nội dung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819400" y="2133600"/>
            <a:ext cx="6553200" cy="52387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3300"/>
                </a:solidFill>
              </a:rPr>
              <a:t>               </a:t>
            </a:r>
            <a:r>
              <a:rPr lang="en-US" sz="2800">
                <a:solidFill>
                  <a:srgbClr val="FF3300"/>
                </a:solidFill>
              </a:rPr>
              <a:t>Tốt gỗ hơn tốt nước sơn</a:t>
            </a:r>
            <a:r>
              <a:rPr lang="en-US" sz="2800"/>
              <a:t> .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2819400" y="2797175"/>
            <a:ext cx="6553200" cy="1384300"/>
          </a:xfrm>
          <a:prstGeom prst="rect">
            <a:avLst/>
          </a:prstGeom>
          <a:solidFill>
            <a:srgbClr val="47EBA1"/>
          </a:solidFill>
          <a:ln w="38100">
            <a:solidFill>
              <a:srgbClr val="EB4BC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         </a:t>
            </a:r>
            <a:r>
              <a:rPr lang="en-US" sz="2800">
                <a:solidFill>
                  <a:srgbClr val="EB4BC1"/>
                </a:solidFill>
              </a:rPr>
              <a:t>Người thanh tiếng nói cũng thanh</a:t>
            </a:r>
          </a:p>
          <a:p>
            <a:r>
              <a:rPr lang="en-US" sz="2800">
                <a:solidFill>
                  <a:srgbClr val="EB4BC1"/>
                </a:solidFill>
              </a:rPr>
              <a:t>  Chuông kêu khẽ đánh bên thành cũng kêu</a:t>
            </a:r>
            <a:r>
              <a:rPr lang="en-US" sz="2400">
                <a:solidFill>
                  <a:srgbClr val="EB4BC1"/>
                </a:solidFill>
              </a:rPr>
              <a:t>.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2819400" y="3886200"/>
            <a:ext cx="6477000" cy="523875"/>
          </a:xfrm>
          <a:prstGeom prst="rect">
            <a:avLst/>
          </a:prstGeom>
          <a:solidFill>
            <a:srgbClr val="47EBA1"/>
          </a:solidFill>
          <a:ln w="38100">
            <a:solidFill>
              <a:srgbClr val="FBF73B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EB4BC1"/>
                </a:solidFill>
              </a:rPr>
              <a:t>             </a:t>
            </a:r>
            <a:r>
              <a:rPr lang="en-US" sz="2800">
                <a:solidFill>
                  <a:srgbClr val="EB4BC1"/>
                </a:solidFill>
              </a:rPr>
              <a:t>Cái nết đánh chết cái đẹp .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2819400" y="4502150"/>
            <a:ext cx="6324600" cy="984250"/>
          </a:xfrm>
          <a:prstGeom prst="rect">
            <a:avLst/>
          </a:prstGeom>
          <a:solidFill>
            <a:srgbClr val="47EBA1"/>
          </a:solidFill>
          <a:ln w="38100">
            <a:solidFill>
              <a:srgbClr val="EB4BC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           </a:t>
            </a:r>
            <a:r>
              <a:rPr lang="en-US" sz="2800">
                <a:solidFill>
                  <a:srgbClr val="EB4BC1"/>
                </a:solidFill>
              </a:rPr>
              <a:t>Trông mặt mà bắt hình dong </a:t>
            </a:r>
          </a:p>
          <a:p>
            <a:r>
              <a:rPr lang="en-US" sz="2800">
                <a:solidFill>
                  <a:srgbClr val="EB4BC1"/>
                </a:solidFill>
              </a:rPr>
              <a:t>     Con lợn có béo thì lòng mới ngon</a:t>
            </a:r>
            <a:r>
              <a:rPr lang="en-US" sz="2800"/>
              <a:t> .</a:t>
            </a:r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auto">
          <a:xfrm>
            <a:off x="4267200" y="5486400"/>
            <a:ext cx="4495800" cy="990600"/>
          </a:xfrm>
          <a:prstGeom prst="cloudCallout">
            <a:avLst>
              <a:gd name="adj1" fmla="val -33477"/>
              <a:gd name="adj2" fmla="val 6233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/>
              <a:t>Thảo luận nhóm</a:t>
            </a:r>
          </a:p>
          <a:p>
            <a:pPr algn="ctr"/>
            <a:r>
              <a:rPr lang="en-US" sz="2400"/>
              <a:t>Làm bài vào vở BTTV  </a:t>
            </a:r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2438400" y="2438400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V="1">
            <a:off x="2209800" y="3124200"/>
            <a:ext cx="1828800" cy="609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2438400" y="2819400"/>
            <a:ext cx="1524000" cy="1219200"/>
          </a:xfrm>
          <a:prstGeom prst="line">
            <a:avLst/>
          </a:prstGeom>
          <a:noFill/>
          <a:ln w="57150">
            <a:solidFill>
              <a:srgbClr val="DAE9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2209800" y="4267200"/>
            <a:ext cx="16002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" name="Rectangle 26"/>
          <p:cNvSpPr>
            <a:spLocks noChangeArrowheads="1"/>
          </p:cNvSpPr>
          <p:nvPr/>
        </p:nvSpPr>
        <p:spPr bwMode="auto">
          <a:xfrm>
            <a:off x="3276600" y="487363"/>
            <a:ext cx="2863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/>
              <a:t>Luyện từ và câu 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457200" y="2387600"/>
            <a:ext cx="86868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rgbClr val="FBF73B"/>
                </a:solidFill>
              </a:rPr>
              <a:t>* Dấu gạch ngang dùng để đánh dấu: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>
                <a:solidFill>
                  <a:srgbClr val="FBF73B"/>
                </a:solidFill>
              </a:rPr>
              <a:t>Chỗ bắt đầu lời nói của nhân vật trong đối thoại.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>
                <a:solidFill>
                  <a:srgbClr val="FBF73B"/>
                </a:solidFill>
              </a:rPr>
              <a:t>Phần chú thích trong câu.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>
                <a:solidFill>
                  <a:srgbClr val="FBF73B"/>
                </a:solidFill>
              </a:rPr>
              <a:t>Các chú ý trong một đoạn liệt kê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" dur="500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8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8" dur="1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8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allAtOnce"/>
      <p:bldP spid="22541" grpId="0" animBg="1"/>
      <p:bldP spid="22542" grpId="0" animBg="1"/>
      <p:bldP spid="22543" grpId="0" animBg="1"/>
      <p:bldP spid="22544" grpId="0" animBg="1"/>
      <p:bldP spid="22545" grpId="0" animBg="1"/>
      <p:bldP spid="22546" grpId="0" animBg="1"/>
      <p:bldP spid="22547" grpId="0" animBg="1"/>
      <p:bldP spid="22547" grpId="1" animBg="1"/>
      <p:bldP spid="22548" grpId="0" animBg="1"/>
      <p:bldP spid="22549" grpId="0" animBg="1"/>
      <p:bldP spid="22550" grpId="0" animBg="1"/>
      <p:bldP spid="22551" grpId="0" animBg="1"/>
      <p:bldP spid="22555" grpId="0"/>
      <p:bldP spid="2255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981200" y="9144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 </a:t>
            </a:r>
            <a:r>
              <a:rPr lang="en-US" sz="2800"/>
              <a:t>Mở rộng vốn từ : Cái đẹp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3276600" y="487363"/>
            <a:ext cx="2863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/>
              <a:t>Luyện từ và câu 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76200" y="2846388"/>
            <a:ext cx="8839200" cy="286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BF73B"/>
                </a:solidFill>
              </a:rPr>
              <a:t>Ví dụ:</a:t>
            </a:r>
          </a:p>
          <a:p>
            <a:pPr>
              <a:spcBef>
                <a:spcPct val="50000"/>
              </a:spcBef>
            </a:pPr>
            <a:r>
              <a:rPr lang="en-US" sz="2800"/>
              <a:t>Bạn Chi ở lớp em ở lớp em học giỏi, ngoan ngoãn, nói n</a:t>
            </a:r>
            <a:r>
              <a:rPr lang="vi-VN" sz="2800"/>
              <a:t>ă</a:t>
            </a:r>
            <a:r>
              <a:rPr lang="en-US" sz="2800"/>
              <a:t>ng rất dễ th</a:t>
            </a:r>
            <a:r>
              <a:rPr lang="vi-VN" sz="2800"/>
              <a:t>ươ</a:t>
            </a:r>
            <a:r>
              <a:rPr lang="en-US" sz="2800"/>
              <a:t>ng. Một lần bạn </a:t>
            </a:r>
            <a:r>
              <a:rPr lang="vi-VN" sz="2800"/>
              <a:t>đ</a:t>
            </a:r>
            <a:r>
              <a:rPr lang="en-US" sz="2800"/>
              <a:t>ến ch</a:t>
            </a:r>
            <a:r>
              <a:rPr lang="vi-VN" sz="2800"/>
              <a:t>ơ</a:t>
            </a:r>
            <a:r>
              <a:rPr lang="en-US" sz="2800"/>
              <a:t>i nhà em, khi bạn về, mẹ em bảo: “ Bạn con nói n</a:t>
            </a:r>
            <a:r>
              <a:rPr lang="vi-VN" sz="2800"/>
              <a:t>ă</a:t>
            </a:r>
            <a:r>
              <a:rPr lang="en-US" sz="2800"/>
              <a:t>ng thật dễ nghe. Đúng là : </a:t>
            </a:r>
            <a:r>
              <a:rPr lang="en-US" sz="2800" i="1"/>
              <a:t>Ng</a:t>
            </a:r>
            <a:r>
              <a:rPr lang="vi-VN" sz="2800" i="1"/>
              <a:t>ư</a:t>
            </a:r>
            <a:r>
              <a:rPr lang="en-US" sz="2800" i="1"/>
              <a:t>ời thanh tiếng nói cũng thanh. Chuông kêu khẽ </a:t>
            </a:r>
            <a:r>
              <a:rPr lang="vi-VN" sz="2800" i="1"/>
              <a:t>đ</a:t>
            </a:r>
            <a:r>
              <a:rPr lang="en-US" sz="2800" i="1"/>
              <a:t>ánh bên thành cũng kêu”.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52400" y="1676400"/>
            <a:ext cx="8686800" cy="954088"/>
          </a:xfrm>
          <a:prstGeom prst="rect">
            <a:avLst/>
          </a:prstGeom>
          <a:noFill/>
          <a:ln w="57150">
            <a:solidFill>
              <a:srgbClr val="EB4BC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Bài 2. Nêu một trường hợp có thể sử dụng một trong những tục ngữ nói trên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/>
      <p:bldP spid="266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715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400" u="sng" smtClean="0"/>
          </a:p>
          <a:p>
            <a:pPr eaLnBrk="1" hangingPunct="1"/>
            <a:r>
              <a:rPr lang="en-US" sz="2800" u="sng" smtClean="0"/>
              <a:t>Bài tập 3: </a:t>
            </a:r>
            <a:r>
              <a:rPr lang="en-US" sz="2800" smtClean="0"/>
              <a:t>Tìm các từ ngữ miêu tả mức độ cao của cái đẹp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             </a:t>
            </a:r>
            <a:r>
              <a:rPr lang="en-US" sz="2800" smtClean="0">
                <a:solidFill>
                  <a:srgbClr val="FBF73B"/>
                </a:solidFill>
              </a:rPr>
              <a:t>M: tuyệt vời </a:t>
            </a:r>
          </a:p>
          <a:p>
            <a:pPr eaLnBrk="1" hangingPunct="1"/>
            <a:endParaRPr lang="en-US" sz="2800" u="sng" smtClean="0"/>
          </a:p>
          <a:p>
            <a:pPr eaLnBrk="1" hangingPunct="1"/>
            <a:endParaRPr lang="en-US" sz="2800" u="sng" smtClean="0"/>
          </a:p>
          <a:p>
            <a:pPr eaLnBrk="1" hangingPunct="1"/>
            <a:endParaRPr lang="en-US" sz="2800" u="sng" smtClean="0"/>
          </a:p>
          <a:p>
            <a:pPr eaLnBrk="1" hangingPunct="1"/>
            <a:endParaRPr lang="en-US" sz="2800" u="sng" smtClean="0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457200" y="2895600"/>
            <a:ext cx="7315200" cy="1447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Arial"/>
              </a:rPr>
              <a:t>Thảo luận theo nhóm 4 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81000" y="2438400"/>
            <a:ext cx="8382000" cy="2246313"/>
          </a:xfrm>
          <a:prstGeom prst="rect">
            <a:avLst/>
          </a:prstGeom>
          <a:noFill/>
          <a:ln w="38100">
            <a:solidFill>
              <a:srgbClr val="47EBA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sng"/>
              <a:t>Kết luận</a:t>
            </a:r>
            <a:r>
              <a:rPr lang="en-US" sz="2800"/>
              <a:t>: </a:t>
            </a:r>
            <a:r>
              <a:rPr lang="en-US" sz="2800">
                <a:solidFill>
                  <a:srgbClr val="FBF73B"/>
                </a:solidFill>
              </a:rPr>
              <a:t>Các từ ngữ miêu tả mức độ cao của cái đẹp .</a:t>
            </a:r>
          </a:p>
          <a:p>
            <a:r>
              <a:rPr lang="en-US" sz="2800">
                <a:solidFill>
                  <a:srgbClr val="FBF73B"/>
                </a:solidFill>
              </a:rPr>
              <a:t>Tuyệt vời , tuyệt diệu, tuyệt trần, mê hồn, kinh hồn, mê li, vô cùng, không tả xiết, khôn tả, không tưởng tượng được ,như tiên .</a:t>
            </a: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2057400" y="9144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 </a:t>
            </a:r>
            <a:r>
              <a:rPr lang="en-US" sz="2800"/>
              <a:t>Mở rộng vốn từ : Cái đẹp</a:t>
            </a: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3276600" y="487363"/>
            <a:ext cx="2863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/>
              <a:t>Luyện từ và câu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6" grpId="1" animBg="1"/>
      <p:bldP spid="235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2550" y="990600"/>
            <a:ext cx="9061450" cy="5791200"/>
            <a:chOff x="52" y="1248"/>
            <a:chExt cx="5594" cy="3024"/>
          </a:xfrm>
        </p:grpSpPr>
        <p:pic>
          <p:nvPicPr>
            <p:cNvPr id="6149" name="Picture 5" descr="Burney Falls, Californi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0" y="1248"/>
              <a:ext cx="2766" cy="1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0" name="Picture 6" descr="Cau_My_Thuan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" y="2736"/>
              <a:ext cx="2732" cy="1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1" name="Picture 7" descr="dalat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80" y="2684"/>
              <a:ext cx="2762" cy="1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2" name="Picture 8" descr="MDCP3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2" y="1248"/>
              <a:ext cx="2736" cy="1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0" y="762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 u="sng"/>
              <a:t>Bài tập 4</a:t>
            </a:r>
            <a:r>
              <a:rPr lang="en-US" sz="2800"/>
              <a:t> :Đặt câu với mỗi từ ngữ em vừa tìm được ở bài tập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262</TotalTime>
  <Words>368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Mountain Top</vt:lpstr>
      <vt:lpstr>Slide 1</vt:lpstr>
      <vt:lpstr>Slide 2</vt:lpstr>
      <vt:lpstr>Slide 3</vt:lpstr>
      <vt:lpstr>Slide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26</cp:revision>
  <dcterms:created xsi:type="dcterms:W3CDTF">2010-01-06T14:07:35Z</dcterms:created>
  <dcterms:modified xsi:type="dcterms:W3CDTF">2016-06-30T01:51:03Z</dcterms:modified>
</cp:coreProperties>
</file>